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F3AB-1EFE-4AC3-A6CB-E702DEB600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HK"/>
          </a:p>
        </p:txBody>
      </p:sp>
      <p:sp>
        <p:nvSpPr>
          <p:cNvPr id="3" name="Subtitle 2">
            <a:extLst>
              <a:ext uri="{FF2B5EF4-FFF2-40B4-BE49-F238E27FC236}">
                <a16:creationId xmlns:a16="http://schemas.microsoft.com/office/drawing/2014/main" id="{597C3707-B5AC-40F5-A8E2-D9B2BC8534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HK"/>
          </a:p>
        </p:txBody>
      </p:sp>
      <p:sp>
        <p:nvSpPr>
          <p:cNvPr id="4" name="Date Placeholder 3">
            <a:extLst>
              <a:ext uri="{FF2B5EF4-FFF2-40B4-BE49-F238E27FC236}">
                <a16:creationId xmlns:a16="http://schemas.microsoft.com/office/drawing/2014/main" id="{9F8537FE-5596-42C7-A438-08F1EC0B2CB2}"/>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8624E9D3-8AF0-4A29-882F-3F98F32496F8}"/>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A802FA69-1826-41AD-9D5D-E3C1AA50034C}"/>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03831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CDC2-11FF-47AC-A110-9355109A95FE}"/>
              </a:ext>
            </a:extLst>
          </p:cNvPr>
          <p:cNvSpPr>
            <a:spLocks noGrp="1"/>
          </p:cNvSpPr>
          <p:nvPr>
            <p:ph type="title"/>
          </p:nvPr>
        </p:nvSpPr>
        <p:spPr/>
        <p:txBody>
          <a:bodyPr/>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E9705323-EC44-40DD-94DC-4DB38885A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B59C60F0-9817-428D-823E-6ECD280E528B}"/>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ECD023F0-B6C4-4701-B501-D1A42E4222C9}"/>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68D5C114-AE70-46F2-A51B-E67C2A4D0DA1}"/>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34427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76F1F2-0469-496B-A70C-E2AE56C768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HK"/>
          </a:p>
        </p:txBody>
      </p:sp>
      <p:sp>
        <p:nvSpPr>
          <p:cNvPr id="3" name="Vertical Text Placeholder 2">
            <a:extLst>
              <a:ext uri="{FF2B5EF4-FFF2-40B4-BE49-F238E27FC236}">
                <a16:creationId xmlns:a16="http://schemas.microsoft.com/office/drawing/2014/main" id="{DB576BD6-F9BA-4CF5-97CC-3F0D5C0202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C1D558C4-137D-4059-A7F3-B5CE1EDB5BD9}"/>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E1FAE7A2-394A-476B-A433-5294FAFD54C5}"/>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0CD56180-7B1D-471D-BFF2-8A4D4BBBDD33}"/>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300527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F1427-BEF8-4EB8-A7CA-C95727476386}"/>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4EB61869-E1A9-48C3-9526-8D05FF348E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155E9C72-B4EC-4456-8728-F989DA8318A9}"/>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935DD8F3-4796-4C1F-BF60-640C03933193}"/>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01BAD827-700A-4A32-8FC7-7BE4703A4E3C}"/>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1680558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1AF86-0213-4FE8-9389-37B18C0ADF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HK"/>
          </a:p>
        </p:txBody>
      </p:sp>
      <p:sp>
        <p:nvSpPr>
          <p:cNvPr id="3" name="Text Placeholder 2">
            <a:extLst>
              <a:ext uri="{FF2B5EF4-FFF2-40B4-BE49-F238E27FC236}">
                <a16:creationId xmlns:a16="http://schemas.microsoft.com/office/drawing/2014/main" id="{02C13216-B6D5-4D17-A92C-AFEBF82EBA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ECC083-E2F0-4D89-8B2C-51BACBD5DFE8}"/>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45714D40-910E-4EF5-A232-26CA944B5398}"/>
              </a:ext>
            </a:extLst>
          </p:cNvPr>
          <p:cNvSpPr>
            <a:spLocks noGrp="1"/>
          </p:cNvSpPr>
          <p:nvPr>
            <p:ph type="ftr" sz="quarter" idx="11"/>
          </p:nvPr>
        </p:nvSpPr>
        <p:spPr/>
        <p:txBody>
          <a:bodyPr/>
          <a:lstStyle/>
          <a:p>
            <a:endParaRPr lang="en-HK"/>
          </a:p>
        </p:txBody>
      </p:sp>
      <p:sp>
        <p:nvSpPr>
          <p:cNvPr id="6" name="Slide Number Placeholder 5">
            <a:extLst>
              <a:ext uri="{FF2B5EF4-FFF2-40B4-BE49-F238E27FC236}">
                <a16:creationId xmlns:a16="http://schemas.microsoft.com/office/drawing/2014/main" id="{1794FCC0-7631-4740-A05B-E014CCB32DE7}"/>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165021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07B32-DCC5-431A-B4B2-85D54B9E082F}"/>
              </a:ext>
            </a:extLst>
          </p:cNvPr>
          <p:cNvSpPr>
            <a:spLocks noGrp="1"/>
          </p:cNvSpPr>
          <p:nvPr>
            <p:ph type="title"/>
          </p:nvPr>
        </p:nvSpPr>
        <p:spPr/>
        <p:txBody>
          <a:bodyPr/>
          <a:lstStyle/>
          <a:p>
            <a:r>
              <a:rPr lang="en-US"/>
              <a:t>Click to edit Master title style</a:t>
            </a:r>
            <a:endParaRPr lang="en-HK"/>
          </a:p>
        </p:txBody>
      </p:sp>
      <p:sp>
        <p:nvSpPr>
          <p:cNvPr id="3" name="Content Placeholder 2">
            <a:extLst>
              <a:ext uri="{FF2B5EF4-FFF2-40B4-BE49-F238E27FC236}">
                <a16:creationId xmlns:a16="http://schemas.microsoft.com/office/drawing/2014/main" id="{609CB2BE-5494-4F1A-A14E-AC82C88D5E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Content Placeholder 3">
            <a:extLst>
              <a:ext uri="{FF2B5EF4-FFF2-40B4-BE49-F238E27FC236}">
                <a16:creationId xmlns:a16="http://schemas.microsoft.com/office/drawing/2014/main" id="{83FCAABC-C3AE-406F-B5A2-F68D22293D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Date Placeholder 4">
            <a:extLst>
              <a:ext uri="{FF2B5EF4-FFF2-40B4-BE49-F238E27FC236}">
                <a16:creationId xmlns:a16="http://schemas.microsoft.com/office/drawing/2014/main" id="{E433D20C-33E4-4CB5-A2E3-4DE9AE68EDCD}"/>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6" name="Footer Placeholder 5">
            <a:extLst>
              <a:ext uri="{FF2B5EF4-FFF2-40B4-BE49-F238E27FC236}">
                <a16:creationId xmlns:a16="http://schemas.microsoft.com/office/drawing/2014/main" id="{A10B0B15-A607-4380-BEB5-D10D0CF7FCD9}"/>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F5B0E4FF-459D-43AC-9F0E-E56D77464CBD}"/>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960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ED4CA-5876-4600-8661-A75806D3B9B7}"/>
              </a:ext>
            </a:extLst>
          </p:cNvPr>
          <p:cNvSpPr>
            <a:spLocks noGrp="1"/>
          </p:cNvSpPr>
          <p:nvPr>
            <p:ph type="title"/>
          </p:nvPr>
        </p:nvSpPr>
        <p:spPr>
          <a:xfrm>
            <a:off x="839788" y="365125"/>
            <a:ext cx="10515600" cy="1325563"/>
          </a:xfrm>
        </p:spPr>
        <p:txBody>
          <a:bodyPr/>
          <a:lstStyle/>
          <a:p>
            <a:r>
              <a:rPr lang="en-US"/>
              <a:t>Click to edit Master title style</a:t>
            </a:r>
            <a:endParaRPr lang="en-HK"/>
          </a:p>
        </p:txBody>
      </p:sp>
      <p:sp>
        <p:nvSpPr>
          <p:cNvPr id="3" name="Text Placeholder 2">
            <a:extLst>
              <a:ext uri="{FF2B5EF4-FFF2-40B4-BE49-F238E27FC236}">
                <a16:creationId xmlns:a16="http://schemas.microsoft.com/office/drawing/2014/main" id="{CAFD34E4-7EBE-4BEB-A425-AC4DA911B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4962E-4DF2-4EA5-AA1B-08CFD1468B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5" name="Text Placeholder 4">
            <a:extLst>
              <a:ext uri="{FF2B5EF4-FFF2-40B4-BE49-F238E27FC236}">
                <a16:creationId xmlns:a16="http://schemas.microsoft.com/office/drawing/2014/main" id="{AF609D63-E282-4643-8C43-0275D1CB6C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2CA121-927C-430C-8A6B-C20C1B72C0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7" name="Date Placeholder 6">
            <a:extLst>
              <a:ext uri="{FF2B5EF4-FFF2-40B4-BE49-F238E27FC236}">
                <a16:creationId xmlns:a16="http://schemas.microsoft.com/office/drawing/2014/main" id="{A7A9F0C1-0B9F-468C-8E64-040F85CE4052}"/>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8" name="Footer Placeholder 7">
            <a:extLst>
              <a:ext uri="{FF2B5EF4-FFF2-40B4-BE49-F238E27FC236}">
                <a16:creationId xmlns:a16="http://schemas.microsoft.com/office/drawing/2014/main" id="{F03A8770-A02A-4D40-B6F9-6245889F5DA4}"/>
              </a:ext>
            </a:extLst>
          </p:cNvPr>
          <p:cNvSpPr>
            <a:spLocks noGrp="1"/>
          </p:cNvSpPr>
          <p:nvPr>
            <p:ph type="ftr" sz="quarter" idx="11"/>
          </p:nvPr>
        </p:nvSpPr>
        <p:spPr/>
        <p:txBody>
          <a:bodyPr/>
          <a:lstStyle/>
          <a:p>
            <a:endParaRPr lang="en-HK"/>
          </a:p>
        </p:txBody>
      </p:sp>
      <p:sp>
        <p:nvSpPr>
          <p:cNvPr id="9" name="Slide Number Placeholder 8">
            <a:extLst>
              <a:ext uri="{FF2B5EF4-FFF2-40B4-BE49-F238E27FC236}">
                <a16:creationId xmlns:a16="http://schemas.microsoft.com/office/drawing/2014/main" id="{956EF44B-4089-410D-A5AA-ACBC5C6E854C}"/>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48449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C7A16-AA52-45B8-A56D-D37F234382AC}"/>
              </a:ext>
            </a:extLst>
          </p:cNvPr>
          <p:cNvSpPr>
            <a:spLocks noGrp="1"/>
          </p:cNvSpPr>
          <p:nvPr>
            <p:ph type="title"/>
          </p:nvPr>
        </p:nvSpPr>
        <p:spPr/>
        <p:txBody>
          <a:bodyPr/>
          <a:lstStyle/>
          <a:p>
            <a:r>
              <a:rPr lang="en-US"/>
              <a:t>Click to edit Master title style</a:t>
            </a:r>
            <a:endParaRPr lang="en-HK"/>
          </a:p>
        </p:txBody>
      </p:sp>
      <p:sp>
        <p:nvSpPr>
          <p:cNvPr id="3" name="Date Placeholder 2">
            <a:extLst>
              <a:ext uri="{FF2B5EF4-FFF2-40B4-BE49-F238E27FC236}">
                <a16:creationId xmlns:a16="http://schemas.microsoft.com/office/drawing/2014/main" id="{B7B21516-B2F7-40A5-9A8E-FF8C891E9E4F}"/>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4" name="Footer Placeholder 3">
            <a:extLst>
              <a:ext uri="{FF2B5EF4-FFF2-40B4-BE49-F238E27FC236}">
                <a16:creationId xmlns:a16="http://schemas.microsoft.com/office/drawing/2014/main" id="{37EF0AB2-8920-4FBD-B8C6-B1C8FBCE96C9}"/>
              </a:ext>
            </a:extLst>
          </p:cNvPr>
          <p:cNvSpPr>
            <a:spLocks noGrp="1"/>
          </p:cNvSpPr>
          <p:nvPr>
            <p:ph type="ftr" sz="quarter" idx="11"/>
          </p:nvPr>
        </p:nvSpPr>
        <p:spPr/>
        <p:txBody>
          <a:bodyPr/>
          <a:lstStyle/>
          <a:p>
            <a:endParaRPr lang="en-HK"/>
          </a:p>
        </p:txBody>
      </p:sp>
      <p:sp>
        <p:nvSpPr>
          <p:cNvPr id="5" name="Slide Number Placeholder 4">
            <a:extLst>
              <a:ext uri="{FF2B5EF4-FFF2-40B4-BE49-F238E27FC236}">
                <a16:creationId xmlns:a16="http://schemas.microsoft.com/office/drawing/2014/main" id="{967F7A64-E249-4235-8A46-1862C2D635A8}"/>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521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10D74D-F1C9-4948-B776-8FE1B7F33D2B}"/>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3" name="Footer Placeholder 2">
            <a:extLst>
              <a:ext uri="{FF2B5EF4-FFF2-40B4-BE49-F238E27FC236}">
                <a16:creationId xmlns:a16="http://schemas.microsoft.com/office/drawing/2014/main" id="{A4242396-E997-4EEB-A148-CC2C37FA30F8}"/>
              </a:ext>
            </a:extLst>
          </p:cNvPr>
          <p:cNvSpPr>
            <a:spLocks noGrp="1"/>
          </p:cNvSpPr>
          <p:nvPr>
            <p:ph type="ftr" sz="quarter" idx="11"/>
          </p:nvPr>
        </p:nvSpPr>
        <p:spPr/>
        <p:txBody>
          <a:bodyPr/>
          <a:lstStyle/>
          <a:p>
            <a:endParaRPr lang="en-HK"/>
          </a:p>
        </p:txBody>
      </p:sp>
      <p:sp>
        <p:nvSpPr>
          <p:cNvPr id="4" name="Slide Number Placeholder 3">
            <a:extLst>
              <a:ext uri="{FF2B5EF4-FFF2-40B4-BE49-F238E27FC236}">
                <a16:creationId xmlns:a16="http://schemas.microsoft.com/office/drawing/2014/main" id="{323949BA-D78B-424C-8E7D-FADF016F2402}"/>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638455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AA98-CF9A-45FA-9039-5B390608D1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Content Placeholder 2">
            <a:extLst>
              <a:ext uri="{FF2B5EF4-FFF2-40B4-BE49-F238E27FC236}">
                <a16:creationId xmlns:a16="http://schemas.microsoft.com/office/drawing/2014/main" id="{864E29F8-17FE-4FA3-88AF-D590402456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Text Placeholder 3">
            <a:extLst>
              <a:ext uri="{FF2B5EF4-FFF2-40B4-BE49-F238E27FC236}">
                <a16:creationId xmlns:a16="http://schemas.microsoft.com/office/drawing/2014/main" id="{C1CB3263-7931-4DD7-9500-9893D91AA8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74C0F2-C5F2-4C26-B3AB-0E16720A200D}"/>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6" name="Footer Placeholder 5">
            <a:extLst>
              <a:ext uri="{FF2B5EF4-FFF2-40B4-BE49-F238E27FC236}">
                <a16:creationId xmlns:a16="http://schemas.microsoft.com/office/drawing/2014/main" id="{629A03EC-4FEA-4931-9C90-CCD2027D17C4}"/>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A705D917-191D-4429-BF26-42AF3FFC3B98}"/>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26294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BF92-DCDF-482F-B7AE-3AD6273A4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HK"/>
          </a:p>
        </p:txBody>
      </p:sp>
      <p:sp>
        <p:nvSpPr>
          <p:cNvPr id="3" name="Picture Placeholder 2">
            <a:extLst>
              <a:ext uri="{FF2B5EF4-FFF2-40B4-BE49-F238E27FC236}">
                <a16:creationId xmlns:a16="http://schemas.microsoft.com/office/drawing/2014/main" id="{F84E5DF9-3140-4638-B13F-5E1B15B5A6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HK"/>
          </a:p>
        </p:txBody>
      </p:sp>
      <p:sp>
        <p:nvSpPr>
          <p:cNvPr id="4" name="Text Placeholder 3">
            <a:extLst>
              <a:ext uri="{FF2B5EF4-FFF2-40B4-BE49-F238E27FC236}">
                <a16:creationId xmlns:a16="http://schemas.microsoft.com/office/drawing/2014/main" id="{908D5846-E3E9-48AB-8689-27AC4F8A8A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D2A1A4-CC49-4CB9-A924-DEF9A974AB7A}"/>
              </a:ext>
            </a:extLst>
          </p:cNvPr>
          <p:cNvSpPr>
            <a:spLocks noGrp="1"/>
          </p:cNvSpPr>
          <p:nvPr>
            <p:ph type="dt" sz="half" idx="10"/>
          </p:nvPr>
        </p:nvSpPr>
        <p:spPr/>
        <p:txBody>
          <a:bodyPr/>
          <a:lstStyle/>
          <a:p>
            <a:fld id="{F5CB3253-7F5B-4A6F-BEB2-8E77A617C284}" type="datetimeFigureOut">
              <a:rPr lang="en-HK" smtClean="0"/>
              <a:t>5/6/2019</a:t>
            </a:fld>
            <a:endParaRPr lang="en-HK"/>
          </a:p>
        </p:txBody>
      </p:sp>
      <p:sp>
        <p:nvSpPr>
          <p:cNvPr id="6" name="Footer Placeholder 5">
            <a:extLst>
              <a:ext uri="{FF2B5EF4-FFF2-40B4-BE49-F238E27FC236}">
                <a16:creationId xmlns:a16="http://schemas.microsoft.com/office/drawing/2014/main" id="{825548F7-EC2C-4309-91F2-1569608F9C6B}"/>
              </a:ext>
            </a:extLst>
          </p:cNvPr>
          <p:cNvSpPr>
            <a:spLocks noGrp="1"/>
          </p:cNvSpPr>
          <p:nvPr>
            <p:ph type="ftr" sz="quarter" idx="11"/>
          </p:nvPr>
        </p:nvSpPr>
        <p:spPr/>
        <p:txBody>
          <a:bodyPr/>
          <a:lstStyle/>
          <a:p>
            <a:endParaRPr lang="en-HK"/>
          </a:p>
        </p:txBody>
      </p:sp>
      <p:sp>
        <p:nvSpPr>
          <p:cNvPr id="7" name="Slide Number Placeholder 6">
            <a:extLst>
              <a:ext uri="{FF2B5EF4-FFF2-40B4-BE49-F238E27FC236}">
                <a16:creationId xmlns:a16="http://schemas.microsoft.com/office/drawing/2014/main" id="{76BC090B-EA92-407E-A91F-703B42CAEBA4}"/>
              </a:ext>
            </a:extLst>
          </p:cNvPr>
          <p:cNvSpPr>
            <a:spLocks noGrp="1"/>
          </p:cNvSpPr>
          <p:nvPr>
            <p:ph type="sldNum" sz="quarter" idx="12"/>
          </p:nvPr>
        </p:nvSpPr>
        <p:spPr/>
        <p:txBody>
          <a:bodyPr/>
          <a:lstStyle/>
          <a:p>
            <a:fld id="{49C925A2-6B33-4C45-8CAD-36DD7645AFEC}" type="slidenum">
              <a:rPr lang="en-HK" smtClean="0"/>
              <a:t>‹#›</a:t>
            </a:fld>
            <a:endParaRPr lang="en-HK"/>
          </a:p>
        </p:txBody>
      </p:sp>
    </p:spTree>
    <p:extLst>
      <p:ext uri="{BB962C8B-B14F-4D97-AF65-F5344CB8AC3E}">
        <p14:creationId xmlns:p14="http://schemas.microsoft.com/office/powerpoint/2010/main" val="171983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8356C6-8B2F-4D8C-9E90-38BF65427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HK"/>
          </a:p>
        </p:txBody>
      </p:sp>
      <p:sp>
        <p:nvSpPr>
          <p:cNvPr id="3" name="Text Placeholder 2">
            <a:extLst>
              <a:ext uri="{FF2B5EF4-FFF2-40B4-BE49-F238E27FC236}">
                <a16:creationId xmlns:a16="http://schemas.microsoft.com/office/drawing/2014/main" id="{22115A73-06E9-4178-AF77-F573285A4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HK"/>
          </a:p>
        </p:txBody>
      </p:sp>
      <p:sp>
        <p:nvSpPr>
          <p:cNvPr id="4" name="Date Placeholder 3">
            <a:extLst>
              <a:ext uri="{FF2B5EF4-FFF2-40B4-BE49-F238E27FC236}">
                <a16:creationId xmlns:a16="http://schemas.microsoft.com/office/drawing/2014/main" id="{7097C169-4163-47A7-B42D-B7A319EC2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CB3253-7F5B-4A6F-BEB2-8E77A617C284}" type="datetimeFigureOut">
              <a:rPr lang="en-HK" smtClean="0"/>
              <a:t>5/6/2019</a:t>
            </a:fld>
            <a:endParaRPr lang="en-HK"/>
          </a:p>
        </p:txBody>
      </p:sp>
      <p:sp>
        <p:nvSpPr>
          <p:cNvPr id="5" name="Footer Placeholder 4">
            <a:extLst>
              <a:ext uri="{FF2B5EF4-FFF2-40B4-BE49-F238E27FC236}">
                <a16:creationId xmlns:a16="http://schemas.microsoft.com/office/drawing/2014/main" id="{0A8541FB-4EBC-47EA-AA25-751858593B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HK"/>
          </a:p>
        </p:txBody>
      </p:sp>
      <p:sp>
        <p:nvSpPr>
          <p:cNvPr id="6" name="Slide Number Placeholder 5">
            <a:extLst>
              <a:ext uri="{FF2B5EF4-FFF2-40B4-BE49-F238E27FC236}">
                <a16:creationId xmlns:a16="http://schemas.microsoft.com/office/drawing/2014/main" id="{11915ABF-96AE-42A1-AFE1-860FB9A1DD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925A2-6B33-4C45-8CAD-36DD7645AFEC}" type="slidenum">
              <a:rPr lang="en-HK" smtClean="0"/>
              <a:t>‹#›</a:t>
            </a:fld>
            <a:endParaRPr lang="en-HK"/>
          </a:p>
        </p:txBody>
      </p:sp>
    </p:spTree>
    <p:extLst>
      <p:ext uri="{BB962C8B-B14F-4D97-AF65-F5344CB8AC3E}">
        <p14:creationId xmlns:p14="http://schemas.microsoft.com/office/powerpoint/2010/main" val="10118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B15D963-1871-433E-8916-CADE57D9F7A4}"/>
              </a:ext>
            </a:extLst>
          </p:cNvPr>
          <p:cNvSpPr/>
          <p:nvPr/>
        </p:nvSpPr>
        <p:spPr>
          <a:xfrm>
            <a:off x="980661" y="834887"/>
            <a:ext cx="9833113" cy="6001643"/>
          </a:xfrm>
          <a:prstGeom prst="rect">
            <a:avLst/>
          </a:prstGeom>
        </p:spPr>
        <p:txBody>
          <a:bodyPr wrap="square">
            <a:spAutoFit/>
          </a:bodyPr>
          <a:lstStyle/>
          <a:p>
            <a:r>
              <a:rPr lang="en-US" b="1" dirty="0"/>
              <a:t>IPBES By the Numbers - Key Statistics and Facts from the Report</a:t>
            </a:r>
          </a:p>
          <a:p>
            <a:endParaRPr lang="en-US" sz="2800" b="1" dirty="0"/>
          </a:p>
          <a:p>
            <a:r>
              <a:rPr lang="zh-CN" altLang="en-US" sz="2800" b="1" dirty="0"/>
              <a:t>通过数字呈现的</a:t>
            </a:r>
            <a:r>
              <a:rPr lang="en-US" altLang="zh-CN" sz="2800" b="1" dirty="0"/>
              <a:t>IPBES —— </a:t>
            </a:r>
            <a:r>
              <a:rPr lang="zh-CN" altLang="en-US" sz="2800" b="1" dirty="0"/>
              <a:t>报告中的关键统计数据和事实</a:t>
            </a:r>
            <a:endParaRPr lang="en-US" altLang="zh-CN" sz="2800" b="1" dirty="0"/>
          </a:p>
          <a:p>
            <a:endParaRPr lang="en-US" dirty="0"/>
          </a:p>
          <a:p>
            <a:r>
              <a:rPr lang="en-US" sz="1400" dirty="0"/>
              <a:t> General </a:t>
            </a:r>
            <a:r>
              <a:rPr lang="zh-CN" altLang="en-US" sz="2400" b="1" dirty="0"/>
              <a:t>一般的数字</a:t>
            </a:r>
            <a:endParaRPr lang="en-US" sz="2400" dirty="0"/>
          </a:p>
          <a:p>
            <a:endParaRPr lang="en-US" dirty="0"/>
          </a:p>
          <a:p>
            <a:r>
              <a:rPr lang="en-US" sz="1400" dirty="0"/>
              <a:t>75%: terrestrial environment "severely altered" to date by human actions (marine environments 66%)</a:t>
            </a:r>
          </a:p>
          <a:p>
            <a:endParaRPr lang="en-US" dirty="0"/>
          </a:p>
          <a:p>
            <a:r>
              <a:rPr lang="en-US" altLang="zh-CN" sz="2800" b="1" dirty="0"/>
              <a:t>75%</a:t>
            </a:r>
            <a:r>
              <a:rPr lang="zh-CN" altLang="en-US" sz="2800" b="1" dirty="0"/>
              <a:t>：迄今为止，被人类活动“严重改变”了的陆地环境 （海洋环境</a:t>
            </a:r>
            <a:r>
              <a:rPr lang="en-US" altLang="zh-CN" sz="2800" b="1" dirty="0"/>
              <a:t>66%</a:t>
            </a:r>
            <a:r>
              <a:rPr lang="zh-CN" altLang="en-US" sz="2800" b="1" dirty="0"/>
              <a:t>）</a:t>
            </a:r>
            <a:endParaRPr lang="en-US" altLang="zh-CN" sz="2800" b="1" dirty="0"/>
          </a:p>
          <a:p>
            <a:endParaRPr lang="en-US" dirty="0"/>
          </a:p>
          <a:p>
            <a:r>
              <a:rPr lang="en-US" sz="1200" dirty="0"/>
              <a:t>47%: reduction in global indicators of ecosystem extent and condition against their estimated natural baselines, with many continuing to decline by at least 4% per decade</a:t>
            </a:r>
          </a:p>
          <a:p>
            <a:endParaRPr lang="en-US" sz="2800" dirty="0"/>
          </a:p>
          <a:p>
            <a:r>
              <a:rPr lang="en-US" altLang="zh-CN" sz="2800" b="1" dirty="0"/>
              <a:t>47%</a:t>
            </a:r>
            <a:r>
              <a:rPr lang="zh-CN" altLang="en-US" sz="2800" b="1" dirty="0"/>
              <a:t>：生态系统范围和状况的全球指标，与对其估计的自然基线相比发生了减少，许多指标每十年持续减少至少</a:t>
            </a:r>
            <a:r>
              <a:rPr lang="en-US" altLang="zh-CN" sz="2800" b="1" dirty="0"/>
              <a:t>4%</a:t>
            </a:r>
          </a:p>
          <a:p>
            <a:endParaRPr lang="en-US" dirty="0"/>
          </a:p>
          <a:p>
            <a:endParaRPr lang="en-US" dirty="0"/>
          </a:p>
        </p:txBody>
      </p:sp>
    </p:spTree>
    <p:extLst>
      <p:ext uri="{BB962C8B-B14F-4D97-AF65-F5344CB8AC3E}">
        <p14:creationId xmlns:p14="http://schemas.microsoft.com/office/powerpoint/2010/main" val="278338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8E782BBF-653B-48C3-877A-11D687D4EAAE}"/>
              </a:ext>
            </a:extLst>
          </p:cNvPr>
          <p:cNvSpPr txBox="1"/>
          <p:nvPr/>
        </p:nvSpPr>
        <p:spPr>
          <a:xfrm>
            <a:off x="356616" y="539496"/>
            <a:ext cx="11695176" cy="6771084"/>
          </a:xfrm>
          <a:prstGeom prst="rect">
            <a:avLst/>
          </a:prstGeom>
          <a:noFill/>
        </p:spPr>
        <p:txBody>
          <a:bodyPr wrap="square" rtlCol="0">
            <a:spAutoFit/>
          </a:bodyPr>
          <a:lstStyle/>
          <a:p>
            <a:r>
              <a:rPr lang="en-US" altLang="zh-CN" sz="1200" dirty="0"/>
              <a:t>28%: global land area held and/or managed by Indigenous Peoples , including * &gt;40% of formally protected areas and 37% of all remaining terrestrial areas with very low human intervention</a:t>
            </a:r>
          </a:p>
          <a:p>
            <a:endParaRPr lang="en-US" altLang="zh-CN" dirty="0"/>
          </a:p>
          <a:p>
            <a:r>
              <a:rPr lang="en-US" altLang="zh-CN" sz="2800" b="1" dirty="0"/>
              <a:t>28%</a:t>
            </a:r>
            <a:r>
              <a:rPr lang="zh-CN" altLang="en-US" sz="2800" b="1" dirty="0"/>
              <a:t>：土著居民持有和</a:t>
            </a:r>
            <a:r>
              <a:rPr lang="en-US" altLang="zh-CN" sz="2800" b="1" dirty="0"/>
              <a:t>/</a:t>
            </a:r>
            <a:r>
              <a:rPr lang="zh-CN" altLang="en-US" sz="2800" b="1" dirty="0"/>
              <a:t>或管理的全球土地面积，包括*</a:t>
            </a:r>
            <a:r>
              <a:rPr lang="en-US" altLang="zh-CN" sz="2800" b="1" dirty="0"/>
              <a:t>&gt;40%</a:t>
            </a:r>
            <a:r>
              <a:rPr lang="zh-CN" altLang="en-US" sz="2800" b="1" dirty="0"/>
              <a:t>的正是保护区，和</a:t>
            </a:r>
            <a:r>
              <a:rPr lang="en-US" altLang="zh-CN" sz="2800" b="1" dirty="0"/>
              <a:t>37%</a:t>
            </a:r>
            <a:r>
              <a:rPr lang="zh-CN" altLang="en-US" sz="2800" b="1" dirty="0"/>
              <a:t>的所有剩余的人类干预程度很低的陆地区域</a:t>
            </a:r>
            <a:endParaRPr lang="en-US" altLang="zh-CN" sz="2800" b="1" dirty="0"/>
          </a:p>
          <a:p>
            <a:endParaRPr lang="en-US" altLang="zh-CN" dirty="0"/>
          </a:p>
          <a:p>
            <a:r>
              <a:rPr lang="en-US" altLang="zh-CN" sz="1200" dirty="0"/>
              <a:t>+/-60 billion: tons of renewable and non-renewable resources extracted globally each year, up nearly 100% since 1980</a:t>
            </a:r>
          </a:p>
          <a:p>
            <a:endParaRPr lang="en-US" altLang="zh-CN" sz="2400" dirty="0"/>
          </a:p>
          <a:p>
            <a:r>
              <a:rPr lang="en-US" altLang="zh-CN" sz="2800" b="1" dirty="0"/>
              <a:t>+/- 600</a:t>
            </a:r>
            <a:r>
              <a:rPr lang="zh-CN" altLang="en-US" sz="2800" b="1" dirty="0"/>
              <a:t>亿：全球每年攫取的可再生和不可再生资源的吨数，自</a:t>
            </a:r>
            <a:r>
              <a:rPr lang="en-US" altLang="zh-CN" sz="2800" b="1" dirty="0"/>
              <a:t>1980</a:t>
            </a:r>
            <a:r>
              <a:rPr lang="zh-CN" altLang="en-US" sz="2800" b="1" dirty="0"/>
              <a:t>年以来增长了</a:t>
            </a:r>
            <a:r>
              <a:rPr lang="zh-CN" altLang="en-US" sz="2400" b="1" dirty="0"/>
              <a:t>近</a:t>
            </a:r>
            <a:r>
              <a:rPr lang="en-US" altLang="zh-CN" sz="2400" b="1" dirty="0"/>
              <a:t>100%</a:t>
            </a:r>
          </a:p>
          <a:p>
            <a:endParaRPr lang="en-US" altLang="zh-CN" dirty="0"/>
          </a:p>
          <a:p>
            <a:r>
              <a:rPr lang="en-US" altLang="zh-CN" sz="1200" dirty="0"/>
              <a:t>15%: increase in global per capita consumption of materials since 1980</a:t>
            </a:r>
          </a:p>
          <a:p>
            <a:endParaRPr lang="en-US" altLang="zh-CN" dirty="0"/>
          </a:p>
          <a:p>
            <a:r>
              <a:rPr lang="en-US" altLang="zh-CN" sz="2800" b="1" dirty="0"/>
              <a:t>15%</a:t>
            </a:r>
            <a:r>
              <a:rPr lang="zh-CN" altLang="en-US" sz="2800" b="1" dirty="0"/>
              <a:t>：自</a:t>
            </a:r>
            <a:r>
              <a:rPr lang="en-US" altLang="zh-CN" sz="2800" b="1" dirty="0"/>
              <a:t>1980</a:t>
            </a:r>
            <a:r>
              <a:rPr lang="zh-CN" altLang="en-US" sz="2800" b="1" dirty="0"/>
              <a:t>年以来全球人均材料消耗量的增长 </a:t>
            </a:r>
            <a:endParaRPr lang="en-US" altLang="zh-CN" sz="2800" b="1" dirty="0"/>
          </a:p>
          <a:p>
            <a:endParaRPr lang="en-US" altLang="zh-CN" dirty="0"/>
          </a:p>
          <a:p>
            <a:r>
              <a:rPr lang="en-US" altLang="zh-CN" sz="1200" dirty="0"/>
              <a:t> &gt;85%: of wetlands present in 1700 had been lost by 2000 - loss of wetlands is currently three times faster, in percentage</a:t>
            </a:r>
            <a:r>
              <a:rPr lang="en-US" altLang="zh-CN" dirty="0"/>
              <a:t> </a:t>
            </a:r>
            <a:r>
              <a:rPr lang="en-US" altLang="zh-CN" sz="1200" dirty="0"/>
              <a:t>terms, than forest loss.</a:t>
            </a:r>
          </a:p>
          <a:p>
            <a:endParaRPr lang="en-US" altLang="zh-CN" dirty="0"/>
          </a:p>
          <a:p>
            <a:r>
              <a:rPr lang="en-US" altLang="zh-CN" sz="2800" b="1" dirty="0"/>
              <a:t>&gt;85%</a:t>
            </a:r>
            <a:r>
              <a:rPr lang="zh-CN" altLang="en-US" sz="2800" b="1" dirty="0"/>
              <a:t>：</a:t>
            </a:r>
            <a:r>
              <a:rPr lang="en-US" altLang="zh-CN" sz="2800" b="1" dirty="0"/>
              <a:t>1700</a:t>
            </a:r>
            <a:r>
              <a:rPr lang="zh-CN" altLang="en-US" sz="2800" b="1" dirty="0"/>
              <a:t>年的湿地到了</a:t>
            </a:r>
            <a:r>
              <a:rPr lang="en-US" altLang="zh-CN" sz="2800" b="1" dirty="0"/>
              <a:t>2000</a:t>
            </a:r>
            <a:r>
              <a:rPr lang="zh-CN" altLang="en-US" sz="2800" b="1" dirty="0"/>
              <a:t>年已经减少的面积 </a:t>
            </a:r>
            <a:r>
              <a:rPr lang="en-US" altLang="zh-CN" sz="2800" b="1" dirty="0"/>
              <a:t>—— </a:t>
            </a:r>
            <a:r>
              <a:rPr lang="zh-CN" altLang="en-US" sz="2800" b="1" dirty="0"/>
              <a:t>目前湿地的丧失速度是森林损失百分比的三倍。</a:t>
            </a:r>
            <a:endParaRPr lang="en-US" altLang="zh-CN" sz="2800" b="1" dirty="0"/>
          </a:p>
          <a:p>
            <a:endParaRPr lang="en-US" altLang="zh-CN" dirty="0"/>
          </a:p>
          <a:p>
            <a:endParaRPr lang="zh-CN" altLang="en-US" dirty="0"/>
          </a:p>
        </p:txBody>
      </p:sp>
    </p:spTree>
    <p:extLst>
      <p:ext uri="{BB962C8B-B14F-4D97-AF65-F5344CB8AC3E}">
        <p14:creationId xmlns:p14="http://schemas.microsoft.com/office/powerpoint/2010/main" val="158429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5D9CEE-E89F-4DA4-BB5F-F47A812824D3}"/>
              </a:ext>
            </a:extLst>
          </p:cNvPr>
          <p:cNvSpPr/>
          <p:nvPr/>
        </p:nvSpPr>
        <p:spPr>
          <a:xfrm>
            <a:off x="212035" y="119270"/>
            <a:ext cx="11860695" cy="8433078"/>
          </a:xfrm>
          <a:prstGeom prst="rect">
            <a:avLst/>
          </a:prstGeom>
        </p:spPr>
        <p:txBody>
          <a:bodyPr wrap="square">
            <a:spAutoFit/>
          </a:bodyPr>
          <a:lstStyle/>
          <a:p>
            <a:r>
              <a:rPr lang="en-US" sz="2000" dirty="0"/>
              <a:t>IPBES Species, Populations and Varieties of Plants and Animals 1</a:t>
            </a:r>
          </a:p>
          <a:p>
            <a:r>
              <a:rPr lang="en-US" altLang="zh-CN" sz="3200" b="1" dirty="0"/>
              <a:t>IPBES</a:t>
            </a:r>
            <a:r>
              <a:rPr lang="zh-CN" altLang="en-US" sz="3200" b="1" dirty="0"/>
              <a:t>的物种、种群，以及植物和动物的种类</a:t>
            </a:r>
            <a:r>
              <a:rPr lang="en-US" altLang="zh-CN" sz="3200" b="1" dirty="0"/>
              <a:t>1</a:t>
            </a:r>
            <a:endParaRPr lang="en-US" sz="3200" b="1" dirty="0"/>
          </a:p>
          <a:p>
            <a:endParaRPr lang="en-US" dirty="0"/>
          </a:p>
          <a:p>
            <a:r>
              <a:rPr lang="en-US" sz="1400" dirty="0"/>
              <a:t>8 million: total estimated number of animal and plant species on Earth (including 5.5 million insect species)</a:t>
            </a:r>
          </a:p>
          <a:p>
            <a:endParaRPr lang="en-US" dirty="0"/>
          </a:p>
          <a:p>
            <a:r>
              <a:rPr lang="en-US" altLang="zh-CN" sz="2800" b="1" dirty="0"/>
              <a:t>800</a:t>
            </a:r>
            <a:r>
              <a:rPr lang="zh-CN" altLang="en-US" sz="2800" b="1" dirty="0"/>
              <a:t>万：地球上的动物和植物物种估计的总数（包括</a:t>
            </a:r>
            <a:r>
              <a:rPr lang="en-US" altLang="zh-CN" sz="2800" b="1" dirty="0"/>
              <a:t>550</a:t>
            </a:r>
            <a:r>
              <a:rPr lang="zh-CN" altLang="en-US" sz="2800" b="1" dirty="0"/>
              <a:t>万种昆虫）</a:t>
            </a:r>
            <a:endParaRPr lang="en-US" sz="2800" b="1" dirty="0"/>
          </a:p>
          <a:p>
            <a:endParaRPr lang="en-US" dirty="0"/>
          </a:p>
          <a:p>
            <a:r>
              <a:rPr lang="en-US" sz="1400" dirty="0"/>
              <a:t>Tens to hundreds of times: the extent to which the current rate of global species extinction is higher compared to average over the last 10 million years, and the rate is accelerating</a:t>
            </a:r>
          </a:p>
          <a:p>
            <a:endParaRPr lang="en-US" dirty="0"/>
          </a:p>
          <a:p>
            <a:r>
              <a:rPr lang="zh-CN" altLang="en-US" sz="2800" b="1" dirty="0"/>
              <a:t>数倍到数百倍：目前全球物种灭绝的速度与过去</a:t>
            </a:r>
            <a:r>
              <a:rPr lang="en-US" altLang="zh-CN" sz="2800" b="1" dirty="0"/>
              <a:t>1000</a:t>
            </a:r>
            <a:r>
              <a:rPr lang="zh-CN" altLang="en-US" sz="2800" b="1" dirty="0"/>
              <a:t>万年的平均值相比有多高，且速度正在加快</a:t>
            </a:r>
            <a:endParaRPr lang="en-US" sz="2800" b="1" dirty="0"/>
          </a:p>
          <a:p>
            <a:endParaRPr lang="en-US" dirty="0"/>
          </a:p>
          <a:p>
            <a:r>
              <a:rPr lang="en-US" sz="1400" dirty="0"/>
              <a:t>Up to 1 million: species threatened with extinction, many within decades</a:t>
            </a:r>
          </a:p>
          <a:p>
            <a:endParaRPr lang="en-US" dirty="0"/>
          </a:p>
          <a:p>
            <a:r>
              <a:rPr lang="zh-CN" altLang="en-US" sz="2400" b="1" dirty="0"/>
              <a:t>多达</a:t>
            </a:r>
            <a:r>
              <a:rPr lang="en-US" altLang="zh-CN" sz="2400" b="1" dirty="0"/>
              <a:t>100</a:t>
            </a:r>
            <a:r>
              <a:rPr lang="zh-CN" altLang="en-US" sz="2400" b="1" dirty="0"/>
              <a:t>万种：濒临灭绝的物种，其中许多将在几十年里灭绝</a:t>
            </a:r>
            <a:endParaRPr lang="en-US" sz="2400" b="1" dirty="0"/>
          </a:p>
          <a:p>
            <a:r>
              <a:rPr lang="en-US" dirty="0"/>
              <a:t>&gt;500,000 (+/-9%): share of the world's estimated 5.9 million terrestrial species with insufficient habitat for long term survival without habitat restoration</a:t>
            </a:r>
          </a:p>
          <a:p>
            <a:endParaRPr lang="en-US" dirty="0"/>
          </a:p>
          <a:p>
            <a:r>
              <a:rPr lang="en-US" altLang="zh-CN" b="1" dirty="0"/>
              <a:t>&gt;</a:t>
            </a:r>
            <a:r>
              <a:rPr lang="en-US" altLang="zh-CN" sz="2800" b="1" dirty="0"/>
              <a:t>500,000 (+/-9%): </a:t>
            </a:r>
            <a:r>
              <a:rPr lang="zh-CN" altLang="en-US" sz="2800" b="1" dirty="0"/>
              <a:t>在缺乏生境恢复的情形下，世界上估计有</a:t>
            </a:r>
            <a:r>
              <a:rPr lang="en-US" altLang="zh-CN" sz="2800" b="1" dirty="0"/>
              <a:t>590</a:t>
            </a:r>
            <a:r>
              <a:rPr lang="zh-CN" altLang="en-US" sz="2800" b="1" dirty="0"/>
              <a:t>万种陆地物种缺乏长期生存的栖息地</a:t>
            </a:r>
            <a:endParaRPr lang="en-US" altLang="zh-CN" sz="2800" b="1"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8385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17B41AE4-5B5D-4455-B68D-A2319CA5B89A}"/>
              </a:ext>
            </a:extLst>
          </p:cNvPr>
          <p:cNvSpPr txBox="1"/>
          <p:nvPr/>
        </p:nvSpPr>
        <p:spPr>
          <a:xfrm>
            <a:off x="448056" y="457200"/>
            <a:ext cx="11466576" cy="5693866"/>
          </a:xfrm>
          <a:prstGeom prst="rect">
            <a:avLst/>
          </a:prstGeom>
          <a:noFill/>
        </p:spPr>
        <p:txBody>
          <a:bodyPr wrap="square" rtlCol="0">
            <a:spAutoFit/>
          </a:bodyPr>
          <a:lstStyle/>
          <a:p>
            <a:r>
              <a:rPr lang="en-US" altLang="zh-CN" sz="1200" dirty="0"/>
              <a:t>&gt;40%: amphibian species threatened with extinction</a:t>
            </a:r>
          </a:p>
          <a:p>
            <a:endParaRPr lang="en-US" altLang="zh-CN" dirty="0"/>
          </a:p>
          <a:p>
            <a:r>
              <a:rPr lang="en-US" altLang="zh-CN" sz="2800" b="1" dirty="0"/>
              <a:t>&gt;40%</a:t>
            </a:r>
            <a:r>
              <a:rPr lang="zh-CN" altLang="en-US" sz="2800" b="1" dirty="0"/>
              <a:t>的两栖动物濒临灭绝</a:t>
            </a:r>
            <a:endParaRPr lang="en-US" altLang="zh-CN" sz="2800" b="1" dirty="0"/>
          </a:p>
          <a:p>
            <a:endParaRPr lang="en-US" altLang="zh-CN" sz="1200" dirty="0"/>
          </a:p>
          <a:p>
            <a:r>
              <a:rPr lang="en-US" altLang="zh-CN" sz="1200" dirty="0"/>
              <a:t>Almost 33%: reef forming corals, sharks and shark relatives, and &gt;33% marine mammals threatened with extinction</a:t>
            </a:r>
          </a:p>
          <a:p>
            <a:endParaRPr lang="en-US" altLang="zh-CN" dirty="0"/>
          </a:p>
          <a:p>
            <a:r>
              <a:rPr lang="zh-CN" altLang="en-US" sz="2800" b="1" dirty="0"/>
              <a:t>将近</a:t>
            </a:r>
            <a:r>
              <a:rPr lang="en-US" altLang="zh-CN" sz="2800" b="1" dirty="0"/>
              <a:t>33%</a:t>
            </a:r>
            <a:r>
              <a:rPr lang="zh-CN" altLang="en-US" sz="2800" b="1" dirty="0"/>
              <a:t>的珊瑚正在形成珊瑚礁，鲨鱼、鲨鱼的亲属，以及超过</a:t>
            </a:r>
            <a:r>
              <a:rPr lang="en-US" altLang="zh-CN" sz="2800" b="1" dirty="0"/>
              <a:t>33%</a:t>
            </a:r>
            <a:r>
              <a:rPr lang="zh-CN" altLang="en-US" sz="2800" b="1" dirty="0"/>
              <a:t>的海洋哺乳动物濒临灭绝</a:t>
            </a:r>
            <a:endParaRPr lang="en-US" altLang="zh-CN" sz="2800" b="1" dirty="0"/>
          </a:p>
          <a:p>
            <a:endParaRPr lang="en-US" altLang="zh-CN" dirty="0"/>
          </a:p>
          <a:p>
            <a:r>
              <a:rPr lang="en-US" altLang="zh-CN" sz="1200" dirty="0"/>
              <a:t>25%: average proportion of species threatened with extinction across terrestrial, freshwater and marine vertebrate, invertebrate and plant groups that have been studied in sufficient detail</a:t>
            </a:r>
          </a:p>
          <a:p>
            <a:endParaRPr lang="en-US" altLang="zh-CN" dirty="0"/>
          </a:p>
          <a:p>
            <a:r>
              <a:rPr lang="en-US" altLang="zh-CN" sz="2800" b="1" dirty="0"/>
              <a:t>25%: </a:t>
            </a:r>
            <a:r>
              <a:rPr lang="zh-CN" altLang="en-US" sz="2800" b="1" dirty="0"/>
              <a:t>对陆地、淡水和海洋脊椎动物、无脊椎动物和植物群体中面临灭绝威胁的物种的平均比例进行了充分详细的研究</a:t>
            </a:r>
            <a:endParaRPr lang="en-US" altLang="zh-CN" sz="2800" b="1" dirty="0"/>
          </a:p>
          <a:p>
            <a:endParaRPr lang="en-US" altLang="zh-CN" dirty="0"/>
          </a:p>
          <a:p>
            <a:r>
              <a:rPr lang="en-US" altLang="zh-CN" sz="1200" dirty="0"/>
              <a:t>At least 680: vertebrate species driven to extinction by human actions since the 16th century</a:t>
            </a:r>
          </a:p>
          <a:p>
            <a:endParaRPr lang="en-US" altLang="zh-CN" dirty="0"/>
          </a:p>
          <a:p>
            <a:r>
              <a:rPr lang="zh-CN" altLang="en-US" sz="2800" b="1" dirty="0"/>
              <a:t>自从</a:t>
            </a:r>
            <a:r>
              <a:rPr lang="en-US" altLang="zh-CN" sz="2800" b="1" dirty="0"/>
              <a:t>16</a:t>
            </a:r>
            <a:r>
              <a:rPr lang="zh-CN" altLang="en-US" sz="2800" b="1" dirty="0"/>
              <a:t>世纪以来，至少有</a:t>
            </a:r>
            <a:r>
              <a:rPr lang="en-US" altLang="zh-CN" sz="2800" b="1" dirty="0"/>
              <a:t>680</a:t>
            </a:r>
            <a:r>
              <a:rPr lang="zh-CN" altLang="en-US" sz="2800" b="1" dirty="0"/>
              <a:t>种脊椎动物物种由于人类的活动导致灭绝</a:t>
            </a:r>
            <a:endParaRPr lang="en-US" altLang="zh-CN" sz="2800" b="1" dirty="0"/>
          </a:p>
          <a:p>
            <a:endParaRPr lang="zh-CN" altLang="en-US" dirty="0"/>
          </a:p>
        </p:txBody>
      </p:sp>
    </p:spTree>
    <p:extLst>
      <p:ext uri="{BB962C8B-B14F-4D97-AF65-F5344CB8AC3E}">
        <p14:creationId xmlns:p14="http://schemas.microsoft.com/office/powerpoint/2010/main" val="1735282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F7C604-EBAD-4044-BA7A-393AC718EBCD}"/>
              </a:ext>
            </a:extLst>
          </p:cNvPr>
          <p:cNvSpPr/>
          <p:nvPr/>
        </p:nvSpPr>
        <p:spPr>
          <a:xfrm>
            <a:off x="198783" y="490330"/>
            <a:ext cx="11873947" cy="6001643"/>
          </a:xfrm>
          <a:prstGeom prst="rect">
            <a:avLst/>
          </a:prstGeom>
        </p:spPr>
        <p:txBody>
          <a:bodyPr wrap="square">
            <a:spAutoFit/>
          </a:bodyPr>
          <a:lstStyle/>
          <a:p>
            <a:endParaRPr lang="en-US" dirty="0"/>
          </a:p>
          <a:p>
            <a:r>
              <a:rPr lang="en-US" dirty="0"/>
              <a:t>IPBES Species, Populations and Varieties of Plants and Animals 2</a:t>
            </a:r>
          </a:p>
          <a:p>
            <a:r>
              <a:rPr lang="en-US" altLang="zh-CN" sz="3600" b="1" dirty="0"/>
              <a:t>IPBES</a:t>
            </a:r>
            <a:r>
              <a:rPr lang="zh-CN" altLang="en-US" sz="3600" b="1" dirty="0"/>
              <a:t>的物种、种群，以及植物和动物的种类 </a:t>
            </a:r>
            <a:r>
              <a:rPr lang="en-US" altLang="zh-CN" sz="3600" b="1" dirty="0"/>
              <a:t>2</a:t>
            </a:r>
            <a:endParaRPr lang="en-US" sz="3600" dirty="0"/>
          </a:p>
          <a:p>
            <a:endParaRPr lang="en-US" dirty="0"/>
          </a:p>
          <a:p>
            <a:r>
              <a:rPr lang="en-US" sz="1400" dirty="0"/>
              <a:t>+/-10%: tentative estimate of proportion of insect species threatened with extinction</a:t>
            </a:r>
          </a:p>
          <a:p>
            <a:r>
              <a:rPr lang="en-US" altLang="zh-CN" sz="2400" b="1" dirty="0"/>
              <a:t>+/-10%: </a:t>
            </a:r>
            <a:r>
              <a:rPr lang="zh-CN" altLang="en-US" sz="2400" b="1" dirty="0"/>
              <a:t>对濒临灭绝的昆虫物种比例的初步估计</a:t>
            </a:r>
            <a:endParaRPr lang="en-US" altLang="zh-CN" sz="2400" b="1" dirty="0"/>
          </a:p>
          <a:p>
            <a:endParaRPr lang="en-US" dirty="0"/>
          </a:p>
          <a:p>
            <a:r>
              <a:rPr lang="en-US" sz="1400" dirty="0"/>
              <a:t>&gt;20%: decline in average abundance of native species in most major terrestrial biomes, mostly since 1900?</a:t>
            </a:r>
          </a:p>
          <a:p>
            <a:r>
              <a:rPr lang="zh-CN" altLang="en-US" sz="2800" b="1" dirty="0"/>
              <a:t>超过</a:t>
            </a:r>
            <a:r>
              <a:rPr lang="en-US" altLang="zh-CN" sz="2800" b="1" dirty="0"/>
              <a:t>20%</a:t>
            </a:r>
            <a:r>
              <a:rPr lang="zh-CN" altLang="en-US" sz="2800" b="1" dirty="0"/>
              <a:t>的大多数的主要陆地生物群落的本地物种的平均风度下降，主要自从</a:t>
            </a:r>
            <a:r>
              <a:rPr lang="en-US" altLang="zh-CN" sz="2800" b="1" dirty="0"/>
              <a:t>1900</a:t>
            </a:r>
            <a:r>
              <a:rPr lang="zh-CN" altLang="en-US" sz="2800" b="1" dirty="0"/>
              <a:t>年以来？</a:t>
            </a:r>
            <a:endParaRPr lang="en-US" altLang="zh-CN" sz="2800" b="1" dirty="0"/>
          </a:p>
          <a:p>
            <a:endParaRPr lang="en-US" sz="2000" b="1" dirty="0"/>
          </a:p>
          <a:p>
            <a:r>
              <a:rPr lang="en-US" altLang="zh-CN" sz="1400" dirty="0"/>
              <a:t>+/-560 (+/-10%): domesticated breeds of mammals were extinct by 2016, with at least 1,000 more threatened</a:t>
            </a:r>
          </a:p>
          <a:p>
            <a:r>
              <a:rPr lang="en-US" altLang="zh-CN" sz="2800" b="1" dirty="0"/>
              <a:t>+/-560 (+/-10%)</a:t>
            </a:r>
            <a:r>
              <a:rPr lang="zh-CN" altLang="en-US" sz="2800" b="1" dirty="0"/>
              <a:t>：到</a:t>
            </a:r>
            <a:r>
              <a:rPr lang="en-US" altLang="zh-CN" sz="2800" b="1" dirty="0"/>
              <a:t>2016</a:t>
            </a:r>
            <a:r>
              <a:rPr lang="zh-CN" altLang="en-US" sz="2800" b="1" dirty="0"/>
              <a:t>年，驯化的哺乳动物已经灭绝的种类，并且至少还有</a:t>
            </a:r>
            <a:r>
              <a:rPr lang="en-US" altLang="zh-CN" sz="2800" b="1" dirty="0"/>
              <a:t>1</a:t>
            </a:r>
            <a:r>
              <a:rPr lang="zh-CN" altLang="en-US" sz="2800" b="1" dirty="0"/>
              <a:t>，</a:t>
            </a:r>
            <a:r>
              <a:rPr lang="en-US" altLang="zh-CN" sz="2800" b="1" dirty="0"/>
              <a:t>000</a:t>
            </a:r>
            <a:r>
              <a:rPr lang="zh-CN" altLang="en-US" sz="2800" b="1" dirty="0"/>
              <a:t>种受到了灭绝的威胁</a:t>
            </a:r>
            <a:endParaRPr lang="en-US" altLang="zh-CN" sz="2800" b="1" dirty="0"/>
          </a:p>
          <a:p>
            <a:endParaRPr lang="en-US" dirty="0"/>
          </a:p>
          <a:p>
            <a:r>
              <a:rPr lang="en-US" sz="1400" dirty="0"/>
              <a:t>3.5%: domesticated breed of birds extinct by 2016</a:t>
            </a:r>
          </a:p>
          <a:p>
            <a:r>
              <a:rPr lang="zh-CN" altLang="en-US" sz="2800" b="1" dirty="0"/>
              <a:t>到</a:t>
            </a:r>
            <a:r>
              <a:rPr lang="en-US" altLang="zh-CN" sz="2800" b="1" dirty="0"/>
              <a:t>2016</a:t>
            </a:r>
            <a:r>
              <a:rPr lang="zh-CN" altLang="en-US" sz="2800" b="1" dirty="0"/>
              <a:t>年，有</a:t>
            </a:r>
            <a:r>
              <a:rPr lang="en-US" altLang="zh-CN" sz="2800" b="1" dirty="0"/>
              <a:t>3.5%</a:t>
            </a:r>
            <a:r>
              <a:rPr lang="zh-CN" altLang="en-US" sz="2800" b="1" dirty="0"/>
              <a:t>的驯养鸟类灭绝</a:t>
            </a:r>
            <a:endParaRPr lang="en-US" altLang="zh-CN" sz="2800" b="1" dirty="0"/>
          </a:p>
          <a:p>
            <a:endParaRPr lang="en-US" dirty="0"/>
          </a:p>
        </p:txBody>
      </p:sp>
    </p:spTree>
    <p:extLst>
      <p:ext uri="{BB962C8B-B14F-4D97-AF65-F5344CB8AC3E}">
        <p14:creationId xmlns:p14="http://schemas.microsoft.com/office/powerpoint/2010/main" val="3842544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DB41E30-13C0-448B-8FDE-4136ECABB5FB}"/>
              </a:ext>
            </a:extLst>
          </p:cNvPr>
          <p:cNvSpPr txBox="1"/>
          <p:nvPr/>
        </p:nvSpPr>
        <p:spPr>
          <a:xfrm>
            <a:off x="419100" y="514350"/>
            <a:ext cx="11353800" cy="5539978"/>
          </a:xfrm>
          <a:prstGeom prst="rect">
            <a:avLst/>
          </a:prstGeom>
          <a:noFill/>
        </p:spPr>
        <p:txBody>
          <a:bodyPr wrap="square" rtlCol="0">
            <a:spAutoFit/>
          </a:bodyPr>
          <a:lstStyle/>
          <a:p>
            <a:r>
              <a:rPr lang="en-US" altLang="zh-CN" sz="1200" dirty="0"/>
              <a:t>70%: increase since 1970 in numbers of invasive alien species across 21 countries with detailed records</a:t>
            </a:r>
          </a:p>
          <a:p>
            <a:endParaRPr lang="en-US" altLang="zh-CN" dirty="0"/>
          </a:p>
          <a:p>
            <a:r>
              <a:rPr lang="en-US" altLang="zh-CN" sz="2800" b="1" dirty="0"/>
              <a:t>70%</a:t>
            </a:r>
            <a:r>
              <a:rPr lang="zh-CN" altLang="en-US" sz="2800" b="1" dirty="0"/>
              <a:t>：自</a:t>
            </a:r>
            <a:r>
              <a:rPr lang="en-US" altLang="zh-CN" sz="2800" b="1" dirty="0"/>
              <a:t>1970</a:t>
            </a:r>
            <a:r>
              <a:rPr lang="zh-CN" altLang="en-US" sz="2800" b="1" dirty="0"/>
              <a:t>年以来，</a:t>
            </a:r>
            <a:r>
              <a:rPr lang="en-US" altLang="zh-CN" sz="2800" b="1" dirty="0"/>
              <a:t>21</a:t>
            </a:r>
            <a:r>
              <a:rPr lang="zh-CN" altLang="en-US" sz="2800" b="1" dirty="0"/>
              <a:t>个国家的外来入侵物种数量有所增加，并有详细记录</a:t>
            </a:r>
            <a:endParaRPr lang="en-US" altLang="zh-CN" sz="2800" b="1" dirty="0"/>
          </a:p>
          <a:p>
            <a:endParaRPr lang="en-US" altLang="zh-CN" dirty="0"/>
          </a:p>
          <a:p>
            <a:r>
              <a:rPr lang="en-US" altLang="zh-CN" sz="1200" dirty="0"/>
              <a:t>30%: reduction in global terrestrial habitat integrity caused by habitat loss and deterioration</a:t>
            </a:r>
          </a:p>
          <a:p>
            <a:r>
              <a:rPr lang="en-US" altLang="zh-CN" sz="2800" b="1" dirty="0"/>
              <a:t>30%</a:t>
            </a:r>
            <a:r>
              <a:rPr lang="zh-CN" altLang="en-US" sz="2800" b="1" dirty="0"/>
              <a:t>：生境的丧失和恶化造成的全球陆地生境的完整性的减少</a:t>
            </a:r>
            <a:endParaRPr lang="en-US" altLang="zh-CN" sz="2800" b="1" dirty="0"/>
          </a:p>
          <a:p>
            <a:endParaRPr lang="en-US" altLang="zh-CN" sz="2000" b="1" dirty="0"/>
          </a:p>
          <a:p>
            <a:r>
              <a:rPr lang="en-US" altLang="zh-CN" sz="1200" dirty="0"/>
              <a:t>47%: proportion of terrestrial flightless mammals and 23% of threatened birds whose distributions may have been negatively impacted by climate change already</a:t>
            </a:r>
          </a:p>
          <a:p>
            <a:r>
              <a:rPr lang="en-US" altLang="zh-CN" sz="2800" b="1" dirty="0"/>
              <a:t>47%</a:t>
            </a:r>
            <a:r>
              <a:rPr lang="zh-CN" altLang="en-US" sz="2800" b="1" dirty="0"/>
              <a:t>：该比例的陆地上不会飞的哺乳动物与受威胁的鸟类中的</a:t>
            </a:r>
            <a:r>
              <a:rPr lang="en-US" altLang="zh-CN" sz="2800" b="1" dirty="0"/>
              <a:t>23%</a:t>
            </a:r>
            <a:r>
              <a:rPr lang="zh-CN" altLang="en-US" sz="2800" b="1" dirty="0"/>
              <a:t>，它们的分布可能已经受到了气候变化的负面影响</a:t>
            </a:r>
            <a:endParaRPr lang="en-US" altLang="zh-CN" sz="2800" b="1" dirty="0"/>
          </a:p>
          <a:p>
            <a:endParaRPr lang="en-US" altLang="zh-CN" dirty="0"/>
          </a:p>
          <a:p>
            <a:r>
              <a:rPr lang="en-US" altLang="zh-CN" sz="1200" dirty="0"/>
              <a:t>&gt;6: species of ungulate (hoofed mammals) would likely be extinct or surviving only in captivity today without conservation measures</a:t>
            </a:r>
          </a:p>
          <a:p>
            <a:endParaRPr lang="en-US" altLang="zh-CN" dirty="0"/>
          </a:p>
          <a:p>
            <a:r>
              <a:rPr lang="en-US" altLang="zh-CN" sz="2800" b="1" dirty="0">
                <a:latin typeface="+mn-ea"/>
              </a:rPr>
              <a:t>&gt;6</a:t>
            </a:r>
            <a:r>
              <a:rPr lang="zh-CN" altLang="en-US" sz="2800" b="1" dirty="0">
                <a:latin typeface="+mn-ea"/>
              </a:rPr>
              <a:t>：若没有保护措施，有蹄类动物（有蹄类哺乳动物）的种类很可能遭到灭绝或被圈养起来存活</a:t>
            </a:r>
            <a:endParaRPr lang="en-US" altLang="zh-CN" sz="2800" b="1" dirty="0">
              <a:latin typeface="+mn-ea"/>
            </a:endParaRPr>
          </a:p>
          <a:p>
            <a:endParaRPr lang="en-US" altLang="zh-CN" dirty="0"/>
          </a:p>
        </p:txBody>
      </p:sp>
    </p:spTree>
    <p:extLst>
      <p:ext uri="{BB962C8B-B14F-4D97-AF65-F5344CB8AC3E}">
        <p14:creationId xmlns:p14="http://schemas.microsoft.com/office/powerpoint/2010/main" val="2060748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1026</Words>
  <Application>Microsoft Office PowerPoint</Application>
  <PresentationFormat>宽屏</PresentationFormat>
  <Paragraphs>91</Paragraphs>
  <Slides>6</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6</vt:i4>
      </vt:variant>
    </vt:vector>
  </HeadingPairs>
  <TitlesOfParts>
    <vt:vector size="11" baseType="lpstr">
      <vt:lpstr>等线</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 Dubee</dc:creator>
  <cp:lastModifiedBy>Jingmei Niu</cp:lastModifiedBy>
  <cp:revision>19</cp:revision>
  <dcterms:created xsi:type="dcterms:W3CDTF">2019-05-18T07:00:08Z</dcterms:created>
  <dcterms:modified xsi:type="dcterms:W3CDTF">2019-06-05T02:35:57Z</dcterms:modified>
</cp:coreProperties>
</file>